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</p:sldMasterIdLst>
  <p:notesMasterIdLst>
    <p:notesMasterId r:id="rId26"/>
  </p:notesMasterIdLst>
  <p:sldIdLst>
    <p:sldId id="256" r:id="rId20"/>
    <p:sldId id="257" r:id="rId21"/>
    <p:sldId id="258" r:id="rId22"/>
    <p:sldId id="259" r:id="rId23"/>
    <p:sldId id="260" r:id="rId24"/>
    <p:sldId id="261" r:id="rId25"/>
  </p:sldIdLst>
  <p:sldSz cx="12192000" cy="6858000"/>
  <p:notesSz cx="7772400" cy="10058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Click to move the slide</a:t>
            </a: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129" name="PlaceHolder 4"/>
          <p:cNvSpPr>
            <a:spLocks noGrp="1"/>
          </p:cNvSpPr>
          <p:nvPr>
            <p:ph type="dt" idx="39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130" name="PlaceHolder 5"/>
          <p:cNvSpPr>
            <a:spLocks noGrp="1"/>
          </p:cNvSpPr>
          <p:nvPr>
            <p:ph type="ftr" idx="40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131" name="PlaceHolder 6"/>
          <p:cNvSpPr>
            <a:spLocks noGrp="1"/>
          </p:cNvSpPr>
          <p:nvPr>
            <p:ph type="sldNum" idx="41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11DCD5B-D19A-45D5-9980-3462AB05FD4E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‹Nr.›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Dieses Problem haben wir versucht zu lösen mit </a:t>
            </a:r>
            <a:r>
              <a:rPr lang="en-GB" sz="2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StudIQ</a:t>
            </a: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: eine gamifizierte Lernwebsite für HTW-Studenten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43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2C2BC40-3B21-433B-B2E4-BC9026AFAA60}" type="slidenum"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Von Studenten für Studenten, den wir wissen wie es ist wenn man lieber mit seinen Freunden zocken will als Uni zu machen?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 Warum also nicht verbinden?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Produktkonzept -&gt; Auswahl schon während Vortrag begründen!: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Für Studenten der HTW, damit man schnell zu den Modulen kommt -&gt; schneller Zugriff auf Quizze von Studenten aus höheren Semestern, die genau das gleiche Modul hatten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Persönliche Lernstatistik und Leaderboard für einen spielerischen Ansatz, der das Lernen vereinfacht/um Lernen anreizen soll/damit sich Lernen Leichter anfühlt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Ziel:  ein konsistentes Lernen gefördert wird, und es Leichter fällt mehr als 2 Tage vorher anzufangen mit dem lernen ( Consistency over Intesity, vllt fällt euch noch ein anderer Slogan ein?)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Z.B. beim Warten auf die Bahn -&gt; man ist eh am Handy, App öffnen und fix ein Quiz machen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44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D11E8D-16A5-424F-8086-02B8A0DC4B38}" type="slidenum"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Wichitg erwähnen: WLAN Verbindung muss gewährleistet sein (hat man meistens, Offlinezugang wäre als nächstes Feature implementiert worden) und ein Browser (geräte unabhängig -&gt; eine Ausrede weniger)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45"/>
          </p:nvPr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GB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18B6759-28BB-4747-8DBB-042FA1B09260}" type="slidenum">
              <a:rPr lang="en-GB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6BA975D-779A-4EA2-A6E2-1AB21CCEE044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2E750A3-5E21-4B72-9F1A-D7FB60972289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folie weiss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054E6615-BBE8-4EAE-B914-3A0BB2E00505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FAA13A80-012A-4016-ABF4-2B9736222A45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, Text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4E553E1D-2902-400C-8875-834EEFAA1BAE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, Bild link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7"/>
          </p:nvPr>
        </p:nvSpPr>
        <p:spPr/>
        <p:txBody>
          <a:bodyPr/>
          <a:lstStyle/>
          <a:p>
            <a:fld id="{72A0DC86-33C1-4095-94BF-EA62DEAACB70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, Text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1D1D0A6-8CCE-4E4A-8B97-496F04FF0126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BCE4C35-FC4F-4C75-A102-06C9C751ABF2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7051D9C-1F1F-4296-AB93-45036D826106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5EC5F38-37A0-4FA4-8039-21DF7C037758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B585068-B3BF-4EA6-B66B-9D4B2869ABA0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0D41CFA-9B8B-4A80-B51B-F34C98698DC5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0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3" name="Grafik 4"/>
          <p:cNvSpPr/>
          <p:nvPr/>
        </p:nvSpPr>
        <p:spPr>
          <a:xfrm>
            <a:off x="3240000" y="0"/>
            <a:ext cx="8950680" cy="6855480"/>
          </a:xfrm>
          <a:custGeom>
            <a:avLst/>
            <a:gdLst>
              <a:gd name="textAreaLeft" fmla="*/ 0 w 8950680"/>
              <a:gd name="textAreaRight" fmla="*/ 8953200 w 8950680"/>
              <a:gd name="textAreaTop" fmla="*/ 0 h 6855480"/>
              <a:gd name="textAreaBottom" fmla="*/ 6858000 h 6855480"/>
            </a:gdLst>
            <a:ahLst/>
            <a:cxnLst/>
            <a:rect l="textAreaLeft" t="textAreaTop" r="textAreaRight" b="textAreaBottom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5000"/>
                </a:srgbClr>
              </a:gs>
              <a:gs pos="100000">
                <a:srgbClr val="FFFFFF">
                  <a:alpha val="35000"/>
                </a:srgbClr>
              </a:gs>
            </a:gsLst>
            <a:lin ang="5400000"/>
          </a:gra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10000"/>
              </a:lnSpc>
              <a:spcAft>
                <a:spcPts val="1001"/>
              </a:spcAft>
              <a:tabLst>
                <a:tab pos="180000" algn="l"/>
                <a:tab pos="360000" algn="l"/>
                <a:tab pos="540000" algn="l"/>
              </a:tabLst>
            </a:pP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grpSp>
        <p:nvGrpSpPr>
          <p:cNvPr id="4" name="Gruppieren 8"/>
          <p:cNvGrpSpPr/>
          <p:nvPr/>
        </p:nvGrpSpPr>
        <p:grpSpPr>
          <a:xfrm>
            <a:off x="543960" y="461880"/>
            <a:ext cx="3399120" cy="425880"/>
            <a:chOff x="543960" y="461880"/>
            <a:chExt cx="3399120" cy="425880"/>
          </a:xfrm>
        </p:grpSpPr>
        <p:sp>
          <p:nvSpPr>
            <p:cNvPr id="5" name="Freihandform 11"/>
            <p:cNvSpPr/>
            <p:nvPr/>
          </p:nvSpPr>
          <p:spPr>
            <a:xfrm>
              <a:off x="1768680" y="467640"/>
              <a:ext cx="392400" cy="393120"/>
            </a:xfrm>
            <a:custGeom>
              <a:avLst/>
              <a:gdLst>
                <a:gd name="textAreaLeft" fmla="*/ 0 w 392400"/>
                <a:gd name="textAreaRight" fmla="*/ 394920 w 392400"/>
                <a:gd name="textAreaTop" fmla="*/ 0 h 393120"/>
                <a:gd name="textAreaBottom" fmla="*/ 395640 h 39312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6" name="Freihandform 12"/>
            <p:cNvSpPr/>
            <p:nvPr/>
          </p:nvSpPr>
          <p:spPr>
            <a:xfrm>
              <a:off x="543960" y="467640"/>
              <a:ext cx="1224360" cy="392760"/>
            </a:xfrm>
            <a:custGeom>
              <a:avLst/>
              <a:gdLst>
                <a:gd name="textAreaLeft" fmla="*/ 0 w 1224360"/>
                <a:gd name="textAreaRight" fmla="*/ 1226880 w 1224360"/>
                <a:gd name="textAreaTop" fmla="*/ 0 h 392760"/>
                <a:gd name="textAreaBottom" fmla="*/ 395280 h 39276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7" name="Freihandform 13"/>
            <p:cNvSpPr/>
            <p:nvPr/>
          </p:nvSpPr>
          <p:spPr>
            <a:xfrm>
              <a:off x="2325600" y="461880"/>
              <a:ext cx="1617480" cy="425880"/>
            </a:xfrm>
            <a:custGeom>
              <a:avLst/>
              <a:gdLst>
                <a:gd name="textAreaLeft" fmla="*/ 0 w 1617480"/>
                <a:gd name="textAreaRight" fmla="*/ 1620000 w 1617480"/>
                <a:gd name="textAreaTop" fmla="*/ 0 h 425880"/>
                <a:gd name="textAreaBottom" fmla="*/ 428400 h 425880"/>
              </a:gdLst>
              <a:ahLst/>
              <a:cxnLst/>
              <a:rect l="textAreaLeft" t="textAreaTop" r="textAreaRight" b="textAreaBottom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8" name="PlaceHolder 1"/>
          <p:cNvSpPr>
            <a:spLocks noGrp="1"/>
          </p:cNvSpPr>
          <p:nvPr>
            <p:ph type="dt" idx="1"/>
          </p:nvPr>
        </p:nvSpPr>
        <p:spPr>
          <a:xfrm>
            <a:off x="538200" y="5895000"/>
            <a:ext cx="1797480" cy="28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01/25/2026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57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58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59" name="PlaceHolder 1"/>
          <p:cNvSpPr>
            <a:spLocks noGrp="1"/>
          </p:cNvSpPr>
          <p:nvPr>
            <p:ph type="ftr" idx="20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21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17B3BA50-9923-4C44-89E6-F9DAF7022E20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22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63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64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65" name="PlaceHolder 1"/>
          <p:cNvSpPr>
            <a:spLocks noGrp="1"/>
          </p:cNvSpPr>
          <p:nvPr>
            <p:ph type="ftr" idx="23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24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D977BD2B-A8D0-4612-9DE1-42B052CCF61D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25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6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Click to edit the title text format</a:t>
            </a: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71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7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grpSp>
        <p:nvGrpSpPr>
          <p:cNvPr id="73" name="Gruppieren 15"/>
          <p:cNvGrpSpPr/>
          <p:nvPr/>
        </p:nvGrpSpPr>
        <p:grpSpPr>
          <a:xfrm>
            <a:off x="8254440" y="461880"/>
            <a:ext cx="3399120" cy="425880"/>
            <a:chOff x="8254440" y="461880"/>
            <a:chExt cx="3399120" cy="425880"/>
          </a:xfrm>
        </p:grpSpPr>
        <p:sp>
          <p:nvSpPr>
            <p:cNvPr id="74" name="Freihandform 11"/>
            <p:cNvSpPr/>
            <p:nvPr/>
          </p:nvSpPr>
          <p:spPr>
            <a:xfrm>
              <a:off x="9479160" y="467640"/>
              <a:ext cx="392400" cy="393120"/>
            </a:xfrm>
            <a:custGeom>
              <a:avLst/>
              <a:gdLst>
                <a:gd name="textAreaLeft" fmla="*/ 0 w 392400"/>
                <a:gd name="textAreaRight" fmla="*/ 394920 w 392400"/>
                <a:gd name="textAreaTop" fmla="*/ 0 h 393120"/>
                <a:gd name="textAreaBottom" fmla="*/ 395640 h 39312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75" name="Freihandform 12"/>
            <p:cNvSpPr/>
            <p:nvPr/>
          </p:nvSpPr>
          <p:spPr>
            <a:xfrm>
              <a:off x="8254440" y="467640"/>
              <a:ext cx="1224360" cy="392760"/>
            </a:xfrm>
            <a:custGeom>
              <a:avLst/>
              <a:gdLst>
                <a:gd name="textAreaLeft" fmla="*/ 0 w 1224360"/>
                <a:gd name="textAreaRight" fmla="*/ 1226880 w 1224360"/>
                <a:gd name="textAreaTop" fmla="*/ 0 h 392760"/>
                <a:gd name="textAreaBottom" fmla="*/ 395280 h 39276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76" name="Freihandform 13"/>
            <p:cNvSpPr/>
            <p:nvPr/>
          </p:nvSpPr>
          <p:spPr>
            <a:xfrm>
              <a:off x="10036080" y="461880"/>
              <a:ext cx="1617480" cy="425880"/>
            </a:xfrm>
            <a:custGeom>
              <a:avLst/>
              <a:gdLst>
                <a:gd name="textAreaLeft" fmla="*/ 0 w 1617480"/>
                <a:gd name="textAreaRight" fmla="*/ 1620000 w 1617480"/>
                <a:gd name="textAreaTop" fmla="*/ 0 h 425880"/>
                <a:gd name="textAreaBottom" fmla="*/ 428400 h 425880"/>
              </a:gdLst>
              <a:ahLst/>
              <a:cxnLst/>
              <a:rect l="textAreaLeft" t="textAreaTop" r="textAreaRight" b="textAreaBottom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80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81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grpSp>
        <p:nvGrpSpPr>
          <p:cNvPr id="82" name="Gruppieren 15"/>
          <p:cNvGrpSpPr/>
          <p:nvPr/>
        </p:nvGrpSpPr>
        <p:grpSpPr>
          <a:xfrm>
            <a:off x="8254440" y="461880"/>
            <a:ext cx="3399120" cy="425880"/>
            <a:chOff x="8254440" y="461880"/>
            <a:chExt cx="3399120" cy="425880"/>
          </a:xfrm>
        </p:grpSpPr>
        <p:sp>
          <p:nvSpPr>
            <p:cNvPr id="83" name="Freihandform 11"/>
            <p:cNvSpPr/>
            <p:nvPr/>
          </p:nvSpPr>
          <p:spPr>
            <a:xfrm>
              <a:off x="9479160" y="467640"/>
              <a:ext cx="392400" cy="393120"/>
            </a:xfrm>
            <a:custGeom>
              <a:avLst/>
              <a:gdLst>
                <a:gd name="textAreaLeft" fmla="*/ 0 w 392400"/>
                <a:gd name="textAreaRight" fmla="*/ 394920 w 392400"/>
                <a:gd name="textAreaTop" fmla="*/ 0 h 393120"/>
                <a:gd name="textAreaBottom" fmla="*/ 395640 h 39312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84" name="Freihandform 12"/>
            <p:cNvSpPr/>
            <p:nvPr/>
          </p:nvSpPr>
          <p:spPr>
            <a:xfrm>
              <a:off x="8254440" y="467640"/>
              <a:ext cx="1224360" cy="392760"/>
            </a:xfrm>
            <a:custGeom>
              <a:avLst/>
              <a:gdLst>
                <a:gd name="textAreaLeft" fmla="*/ 0 w 1224360"/>
                <a:gd name="textAreaRight" fmla="*/ 1226880 w 1224360"/>
                <a:gd name="textAreaTop" fmla="*/ 0 h 392760"/>
                <a:gd name="textAreaBottom" fmla="*/ 395280 h 39276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85" name="Freihandform 13"/>
            <p:cNvSpPr/>
            <p:nvPr/>
          </p:nvSpPr>
          <p:spPr>
            <a:xfrm>
              <a:off x="10036080" y="461880"/>
              <a:ext cx="1617480" cy="425880"/>
            </a:xfrm>
            <a:custGeom>
              <a:avLst/>
              <a:gdLst>
                <a:gd name="textAreaLeft" fmla="*/ 0 w 1617480"/>
                <a:gd name="textAreaRight" fmla="*/ 1620000 w 1617480"/>
                <a:gd name="textAreaTop" fmla="*/ 0 h 425880"/>
                <a:gd name="textAreaBottom" fmla="*/ 428400 h 425880"/>
              </a:gdLst>
              <a:ahLst/>
              <a:cxnLst/>
              <a:rect l="textAreaLeft" t="textAreaTop" r="textAreaRight" b="textAreaBottom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87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88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89" name="Grafik 4"/>
          <p:cNvSpPr/>
          <p:nvPr/>
        </p:nvSpPr>
        <p:spPr>
          <a:xfrm>
            <a:off x="3240000" y="0"/>
            <a:ext cx="8950680" cy="6855480"/>
          </a:xfrm>
          <a:custGeom>
            <a:avLst/>
            <a:gdLst>
              <a:gd name="textAreaLeft" fmla="*/ 0 w 8950680"/>
              <a:gd name="textAreaRight" fmla="*/ 8953200 w 8950680"/>
              <a:gd name="textAreaTop" fmla="*/ 0 h 6855480"/>
              <a:gd name="textAreaBottom" fmla="*/ 6858000 h 6855480"/>
            </a:gdLst>
            <a:ahLst/>
            <a:cxnLst/>
            <a:rect l="textAreaLeft" t="textAreaTop" r="textAreaRight" b="textAreaBottom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10000"/>
              </a:lnSpc>
              <a:spcAft>
                <a:spcPts val="1001"/>
              </a:spcAft>
              <a:tabLst>
                <a:tab pos="180000" algn="l"/>
                <a:tab pos="360000" algn="l"/>
                <a:tab pos="540000" algn="l"/>
              </a:tabLst>
            </a:pP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grpSp>
        <p:nvGrpSpPr>
          <p:cNvPr id="90" name="Gruppieren 18"/>
          <p:cNvGrpSpPr/>
          <p:nvPr/>
        </p:nvGrpSpPr>
        <p:grpSpPr>
          <a:xfrm>
            <a:off x="543960" y="461880"/>
            <a:ext cx="3399120" cy="425880"/>
            <a:chOff x="543960" y="461880"/>
            <a:chExt cx="3399120" cy="425880"/>
          </a:xfrm>
        </p:grpSpPr>
        <p:sp>
          <p:nvSpPr>
            <p:cNvPr id="91" name="Freihandform 11"/>
            <p:cNvSpPr/>
            <p:nvPr/>
          </p:nvSpPr>
          <p:spPr>
            <a:xfrm>
              <a:off x="1768680" y="467640"/>
              <a:ext cx="392400" cy="393120"/>
            </a:xfrm>
            <a:custGeom>
              <a:avLst/>
              <a:gdLst>
                <a:gd name="textAreaLeft" fmla="*/ 0 w 392400"/>
                <a:gd name="textAreaRight" fmla="*/ 394920 w 392400"/>
                <a:gd name="textAreaTop" fmla="*/ 0 h 393120"/>
                <a:gd name="textAreaBottom" fmla="*/ 395640 h 39312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92" name="Freihandform 12"/>
            <p:cNvSpPr/>
            <p:nvPr/>
          </p:nvSpPr>
          <p:spPr>
            <a:xfrm>
              <a:off x="543960" y="467640"/>
              <a:ext cx="1224360" cy="392760"/>
            </a:xfrm>
            <a:custGeom>
              <a:avLst/>
              <a:gdLst>
                <a:gd name="textAreaLeft" fmla="*/ 0 w 1224360"/>
                <a:gd name="textAreaRight" fmla="*/ 1226880 w 1224360"/>
                <a:gd name="textAreaTop" fmla="*/ 0 h 392760"/>
                <a:gd name="textAreaBottom" fmla="*/ 395280 h 39276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93" name="Freihandform 13"/>
            <p:cNvSpPr/>
            <p:nvPr/>
          </p:nvSpPr>
          <p:spPr>
            <a:xfrm>
              <a:off x="2325600" y="461880"/>
              <a:ext cx="1617480" cy="425880"/>
            </a:xfrm>
            <a:custGeom>
              <a:avLst/>
              <a:gdLst>
                <a:gd name="textAreaLeft" fmla="*/ 0 w 1617480"/>
                <a:gd name="textAreaRight" fmla="*/ 1620000 w 1617480"/>
                <a:gd name="textAreaTop" fmla="*/ 0 h 425880"/>
                <a:gd name="textAreaBottom" fmla="*/ 428400 h 425880"/>
              </a:gdLst>
              <a:ahLst/>
              <a:cxnLst/>
              <a:rect l="textAreaLeft" t="textAreaTop" r="textAreaRight" b="textAreaBottom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94" name="PlaceHolder 1"/>
          <p:cNvSpPr>
            <a:spLocks noGrp="1"/>
          </p:cNvSpPr>
          <p:nvPr>
            <p:ph type="dt" idx="26"/>
          </p:nvPr>
        </p:nvSpPr>
        <p:spPr>
          <a:xfrm>
            <a:off x="538200" y="5895000"/>
            <a:ext cx="1797480" cy="28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96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97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98" name="Grafik 4"/>
          <p:cNvSpPr/>
          <p:nvPr/>
        </p:nvSpPr>
        <p:spPr>
          <a:xfrm>
            <a:off x="3240000" y="0"/>
            <a:ext cx="8950680" cy="6855480"/>
          </a:xfrm>
          <a:custGeom>
            <a:avLst/>
            <a:gdLst>
              <a:gd name="textAreaLeft" fmla="*/ 0 w 8950680"/>
              <a:gd name="textAreaRight" fmla="*/ 8953200 w 8950680"/>
              <a:gd name="textAreaTop" fmla="*/ 0 h 6855480"/>
              <a:gd name="textAreaBottom" fmla="*/ 6858000 h 6855480"/>
            </a:gdLst>
            <a:ahLst/>
            <a:cxnLst/>
            <a:rect l="textAreaLeft" t="textAreaTop" r="textAreaRight" b="textAreaBottom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5000"/>
                </a:srgbClr>
              </a:gs>
              <a:gs pos="100000">
                <a:srgbClr val="FFFFFF">
                  <a:alpha val="35000"/>
                </a:srgbClr>
              </a:gs>
            </a:gsLst>
            <a:lin ang="5400000"/>
          </a:gra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10000"/>
              </a:lnSpc>
              <a:spcAft>
                <a:spcPts val="1001"/>
              </a:spcAft>
              <a:tabLst>
                <a:tab pos="180000" algn="l"/>
                <a:tab pos="360000" algn="l"/>
                <a:tab pos="540000" algn="l"/>
              </a:tabLst>
            </a:pPr>
            <a:endParaRPr lang="de-DE" sz="18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grpSp>
        <p:nvGrpSpPr>
          <p:cNvPr id="99" name="Gruppieren 12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00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01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02" name="PlaceHolder 1"/>
          <p:cNvSpPr>
            <a:spLocks noGrp="1"/>
          </p:cNvSpPr>
          <p:nvPr>
            <p:ph type="ftr" idx="27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28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2B33C6DC-4B4C-4A2B-8897-2573561470F9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29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06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07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09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10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11" name="PlaceHolder 1"/>
          <p:cNvSpPr>
            <a:spLocks noGrp="1"/>
          </p:cNvSpPr>
          <p:nvPr>
            <p:ph type="ftr" idx="30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ldNum" idx="31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945B4AA7-CF43-417B-9E35-784ADB18D902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dt" idx="32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15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16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17" name="PlaceHolder 1"/>
          <p:cNvSpPr>
            <a:spLocks noGrp="1"/>
          </p:cNvSpPr>
          <p:nvPr>
            <p:ph type="ftr" idx="33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ldNum" idx="34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D58484E0-9640-4992-9546-FF2AE69A3AB9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 idx="35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21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2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23" name="PlaceHolder 1"/>
          <p:cNvSpPr>
            <a:spLocks noGrp="1"/>
          </p:cNvSpPr>
          <p:nvPr>
            <p:ph type="ftr" idx="36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37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9C4BA084-41CF-4B8D-B1B8-3DC4F1827D7F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38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0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1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12" name="PlaceHolder 1"/>
          <p:cNvSpPr>
            <a:spLocks noGrp="1"/>
          </p:cNvSpPr>
          <p:nvPr>
            <p:ph type="ftr" idx="2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3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C09F012D-20BD-4EDF-9827-3EBCF55B951C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4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6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17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grpSp>
        <p:nvGrpSpPr>
          <p:cNvPr id="18" name="Gruppieren 11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19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20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21" name="PlaceHolder 1"/>
          <p:cNvSpPr>
            <a:spLocks noGrp="1"/>
          </p:cNvSpPr>
          <p:nvPr>
            <p:ph type="ftr" idx="5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ldNum" idx="6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8C999114-236C-448E-B948-01DF43D84061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7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25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26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27" name="PlaceHolder 1"/>
          <p:cNvSpPr>
            <a:spLocks noGrp="1"/>
          </p:cNvSpPr>
          <p:nvPr>
            <p:ph type="ftr" idx="8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Num" idx="9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3CBB1312-83AB-444F-AE41-9395CDB73615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0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31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3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33" name="PlaceHolder 1"/>
          <p:cNvSpPr>
            <a:spLocks noGrp="1"/>
          </p:cNvSpPr>
          <p:nvPr>
            <p:ph type="ftr" idx="11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2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BFC118F7-857A-4A33-8606-23E60816BC0C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3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37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38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39" name="PlaceHolder 1"/>
          <p:cNvSpPr>
            <a:spLocks noGrp="1"/>
          </p:cNvSpPr>
          <p:nvPr>
            <p:ph type="ftr" idx="14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5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5524A7B6-6E2A-4537-A220-A6D10485BA33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16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43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44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  <p:sp>
        <p:nvSpPr>
          <p:cNvPr id="45" name="PlaceHolder 1"/>
          <p:cNvSpPr>
            <a:spLocks noGrp="1"/>
          </p:cNvSpPr>
          <p:nvPr>
            <p:ph type="ftr" idx="17"/>
          </p:nvPr>
        </p:nvSpPr>
        <p:spPr>
          <a:xfrm>
            <a:off x="2126520" y="6539760"/>
            <a:ext cx="8637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 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18"/>
          </p:nvPr>
        </p:nvSpPr>
        <p:spPr>
          <a:xfrm>
            <a:off x="11116800" y="6539760"/>
            <a:ext cx="53712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algn="r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fld id="{A2374168-805B-417B-A92C-4671BCE44BF5}" type="slidenum"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‹Nr.›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19"/>
          </p:nvPr>
        </p:nvSpPr>
        <p:spPr>
          <a:xfrm>
            <a:off x="1281600" y="6539760"/>
            <a:ext cx="75348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Click to edit the title text format</a:t>
            </a: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51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52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17"/>
          <p:cNvGrpSpPr/>
          <p:nvPr/>
        </p:nvGrpSpPr>
        <p:grpSpPr>
          <a:xfrm>
            <a:off x="538200" y="6536520"/>
            <a:ext cx="634680" cy="153000"/>
            <a:chOff x="538200" y="6536520"/>
            <a:chExt cx="634680" cy="153000"/>
          </a:xfrm>
        </p:grpSpPr>
        <p:sp>
          <p:nvSpPr>
            <p:cNvPr id="54" name="Freihandform 11"/>
            <p:cNvSpPr/>
            <p:nvPr/>
          </p:nvSpPr>
          <p:spPr>
            <a:xfrm>
              <a:off x="1019880" y="6536520"/>
              <a:ext cx="153000" cy="153000"/>
            </a:xfrm>
            <a:custGeom>
              <a:avLst/>
              <a:gdLst>
                <a:gd name="textAreaLeft" fmla="*/ 0 w 153000"/>
                <a:gd name="textAreaRight" fmla="*/ 155520 w 15300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  <p:sp>
          <p:nvSpPr>
            <p:cNvPr id="55" name="Freihandform 12"/>
            <p:cNvSpPr/>
            <p:nvPr/>
          </p:nvSpPr>
          <p:spPr>
            <a:xfrm>
              <a:off x="538200" y="6536520"/>
              <a:ext cx="479880" cy="153000"/>
            </a:xfrm>
            <a:custGeom>
              <a:avLst/>
              <a:gdLst>
                <a:gd name="textAreaLeft" fmla="*/ 0 w 479880"/>
                <a:gd name="textAreaRight" fmla="*/ 482400 w 479880"/>
                <a:gd name="textAreaTop" fmla="*/ 0 h 153000"/>
                <a:gd name="textAreaBottom" fmla="*/ 155520 h 153000"/>
              </a:gdLst>
              <a:ahLst/>
              <a:cxnLst/>
              <a:rect l="textAreaLeft" t="textAreaTop" r="textAreaRight" b="textAreaBottom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914400">
                <a:lnSpc>
                  <a:spcPct val="110000"/>
                </a:lnSpc>
                <a:spcAft>
                  <a:spcPts val="1001"/>
                </a:spcAft>
                <a:tabLst>
                  <a:tab pos="180000" algn="l"/>
                  <a:tab pos="360000" algn="l"/>
                  <a:tab pos="540000" algn="l"/>
                </a:tabLst>
              </a:pPr>
              <a:endParaRPr lang="de-DE" sz="1800" b="0" u="none" strike="noStrike">
                <a:solidFill>
                  <a:schemeClr val="dk1"/>
                </a:solidFill>
                <a:effectLst/>
                <a:uFillTx/>
                <a:latin typeface="Open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686640" y="2340000"/>
            <a:ext cx="5505120" cy="161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de-DE" sz="3200" b="1" u="none" strike="noStrike">
                <a:solidFill>
                  <a:srgbClr val="EA7500"/>
                </a:solidFill>
                <a:effectLst/>
                <a:uFillTx/>
                <a:latin typeface="Open Sans SemiBold"/>
              </a:rPr>
              <a:t>Dein smarter </a:t>
            </a:r>
            <a:r>
              <a:rPr lang="de-DE" sz="3200" b="1" u="none" strike="noStrike">
                <a:solidFill>
                  <a:srgbClr val="000000"/>
                </a:solidFill>
                <a:effectLst/>
                <a:uFillTx/>
                <a:latin typeface="Open Sans SemiBold"/>
              </a:rPr>
              <a:t>Lernbegleiter</a:t>
            </a:r>
            <a:r>
              <a:rPr lang="de-DE" sz="3200" b="1" u="none" strike="noStrike">
                <a:solidFill>
                  <a:srgbClr val="EA7500"/>
                </a:solidFill>
                <a:effectLst/>
                <a:uFillTx/>
                <a:latin typeface="Open Sans SemiBold"/>
              </a:rPr>
              <a:t> für die HTW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1019520" y="4664160"/>
            <a:ext cx="3941280" cy="10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marL="228600"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Software Engineering </a:t>
            </a:r>
          </a:p>
          <a:p>
            <a:pPr marL="228600"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1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H. Brudek, V. Karmanoczki, C. Langer, R. Mullagaliev, G.Richter, E. Wolf, G. Wulkow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marL="228600"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Fakultät Informatik/ Mathematik</a:t>
            </a:r>
          </a:p>
        </p:txBody>
      </p:sp>
      <p:pic>
        <p:nvPicPr>
          <p:cNvPr id="134" name="Grafik 177"/>
          <p:cNvPicPr/>
          <p:nvPr/>
        </p:nvPicPr>
        <p:blipFill>
          <a:blip r:embed="rId2"/>
          <a:srcRect t="30074" b="23080"/>
          <a:stretch/>
        </p:blipFill>
        <p:spPr>
          <a:xfrm>
            <a:off x="1019520" y="2247120"/>
            <a:ext cx="34563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Grafik 178"/>
          <p:cNvPicPr/>
          <p:nvPr/>
        </p:nvPicPr>
        <p:blipFill>
          <a:blip r:embed="rId3"/>
          <a:stretch/>
        </p:blipFill>
        <p:spPr>
          <a:xfrm rot="27600">
            <a:off x="8245440" y="3216240"/>
            <a:ext cx="4111200" cy="411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fld id="{E37AF82B-E180-48CF-A57A-2392BEAECE34}" type="datetime1">
              <a:rPr lang="en-US"/>
              <a:t>1/26/2026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hteck 3"/>
          <p:cNvSpPr/>
          <p:nvPr/>
        </p:nvSpPr>
        <p:spPr>
          <a:xfrm>
            <a:off x="5257800" y="6274800"/>
            <a:ext cx="941724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900" b="0" u="none" strike="noStrike">
                <a:solidFill>
                  <a:schemeClr val="lt1">
                    <a:lumMod val="75000"/>
                  </a:schemeClr>
                </a:solidFill>
                <a:effectLst/>
                <a:uFillTx/>
                <a:latin typeface="Open Sans"/>
              </a:rPr>
              <a:t>https://i.pinimg.com/1200x/aa/06/01/aa0601e9c9fc027c18f337ad60c52d5f.jpg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feld 4"/>
          <p:cNvSpPr/>
          <p:nvPr/>
        </p:nvSpPr>
        <p:spPr>
          <a:xfrm>
            <a:off x="602280" y="275760"/>
            <a:ext cx="2547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8" name="Grafik 137"/>
          <p:cNvPicPr/>
          <p:nvPr/>
        </p:nvPicPr>
        <p:blipFill>
          <a:blip r:embed="rId3"/>
          <a:stretch/>
        </p:blipFill>
        <p:spPr>
          <a:xfrm>
            <a:off x="341280" y="101520"/>
            <a:ext cx="9259920" cy="61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Grafik 138"/>
          <p:cNvPicPr/>
          <p:nvPr/>
        </p:nvPicPr>
        <p:blipFill>
          <a:blip r:embed="rId4"/>
          <a:stretch/>
        </p:blipFill>
        <p:spPr>
          <a:xfrm>
            <a:off x="7887240" y="3734280"/>
            <a:ext cx="5371560" cy="3580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Diagramm 3"/>
          <p:cNvGrpSpPr/>
          <p:nvPr/>
        </p:nvGrpSpPr>
        <p:grpSpPr>
          <a:xfrm>
            <a:off x="171450" y="909204"/>
            <a:ext cx="11923568" cy="5233991"/>
            <a:chOff x="0" y="1064520"/>
            <a:chExt cx="12115800" cy="5073480"/>
          </a:xfrm>
        </p:grpSpPr>
        <p:sp>
          <p:nvSpPr>
            <p:cNvPr id="141" name="Rechteck 140"/>
            <p:cNvSpPr/>
            <p:nvPr/>
          </p:nvSpPr>
          <p:spPr>
            <a:xfrm>
              <a:off x="0" y="1064520"/>
              <a:ext cx="12115800" cy="507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Rechteck: abgerundete Ecken 141"/>
            <p:cNvSpPr/>
            <p:nvPr/>
          </p:nvSpPr>
          <p:spPr>
            <a:xfrm>
              <a:off x="2160" y="1064520"/>
              <a:ext cx="3957840" cy="5073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  <p:txBody>
            <a:bodyPr lIns="61560" tIns="2091240" rIns="61560" bIns="1076400" numCol="1" spcCol="1440" anchor="t" anchorCtr="1">
              <a:noAutofit/>
            </a:bodyPr>
            <a:lstStyle/>
            <a:p>
              <a:pPr defTabSz="1066680">
                <a:lnSpc>
                  <a:spcPct val="100000"/>
                </a:lnSpc>
                <a:spcAft>
                  <a:spcPts val="839"/>
                </a:spcAft>
                <a:tabLst>
                  <a:tab pos="0" algn="l"/>
                </a:tabLst>
              </a:pPr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1066680">
                <a:lnSpc>
                  <a:spcPct val="150000"/>
                </a:lnSpc>
                <a:spcAft>
                  <a:spcPts val="1120"/>
                </a:spcAft>
                <a:tabLst>
                  <a:tab pos="0" algn="l"/>
                </a:tabLst>
              </a:pPr>
              <a:r>
                <a:rPr lang="en-GB" sz="24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Für</a:t>
              </a:r>
              <a:r>
                <a:rPr lang="en-GB" sz="32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 </a:t>
              </a:r>
              <a:r>
                <a:rPr lang="en-GB" sz="24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wen?</a:t>
              </a:r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171360" lvl="1" indent="-171360" algn="ctr" defTabSz="800280">
                <a:lnSpc>
                  <a:spcPct val="10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pos="0" algn="l"/>
                </a:tabLst>
              </a:pPr>
              <a:r>
                <a:rPr lang="en-GB" sz="18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Studenten der HTW Dresden</a:t>
              </a: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" name="Ellipse 142"/>
            <p:cNvSpPr/>
            <p:nvPr/>
          </p:nvSpPr>
          <p:spPr>
            <a:xfrm>
              <a:off x="668880" y="1659240"/>
              <a:ext cx="2624400" cy="1689120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4" name="Rechteck: abgerundete Ecken 143"/>
            <p:cNvSpPr/>
            <p:nvPr/>
          </p:nvSpPr>
          <p:spPr>
            <a:xfrm>
              <a:off x="4079160" y="1064520"/>
              <a:ext cx="3957480" cy="5073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  <p:txBody>
            <a:bodyPr lIns="19080" tIns="2048760" rIns="19080" bIns="1033920" numCol="1" spcCol="1440" anchor="t" anchorCtr="1">
              <a:noAutofit/>
            </a:bodyPr>
            <a:lstStyle/>
            <a:p>
              <a:pPr algn="ctr" defTabSz="1066680">
                <a:lnSpc>
                  <a:spcPct val="150000"/>
                </a:lnSpc>
                <a:spcAft>
                  <a:spcPts val="839"/>
                </a:spcAft>
                <a:tabLst>
                  <a:tab pos="0" algn="l"/>
                </a:tabLst>
              </a:pPr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1066680">
                <a:lnSpc>
                  <a:spcPct val="100000"/>
                </a:lnSpc>
                <a:spcAft>
                  <a:spcPts val="839"/>
                </a:spcAft>
                <a:tabLst>
                  <a:tab pos="0" algn="l"/>
                </a:tabLst>
              </a:pPr>
              <a:r>
                <a:rPr lang="en-GB" sz="24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Unser Ziel:</a:t>
              </a:r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800280">
                <a:lnSpc>
                  <a:spcPct val="90000"/>
                </a:lnSpc>
                <a:spcAft>
                  <a:spcPts val="269"/>
                </a:spcAft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171360" lvl="1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pos="0" algn="l"/>
                </a:tabLst>
              </a:pPr>
              <a:r>
                <a:rPr lang="en-GB" sz="18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Leichter Zugriff auf Lernmaterialien</a:t>
              </a: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171360" lvl="1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pos="0" algn="l"/>
                </a:tabLst>
              </a:pPr>
              <a:r>
                <a:rPr lang="en-GB" sz="18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Konsistentes und schnelles Lernen</a:t>
              </a: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" name="Ellipse 144"/>
            <p:cNvSpPr/>
            <p:nvPr/>
          </p:nvSpPr>
          <p:spPr>
            <a:xfrm>
              <a:off x="5158800" y="1368720"/>
              <a:ext cx="1797840" cy="1689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6" name="Rechteck: abgerundete Ecken 145"/>
            <p:cNvSpPr/>
            <p:nvPr/>
          </p:nvSpPr>
          <p:spPr>
            <a:xfrm>
              <a:off x="8155440" y="1064520"/>
              <a:ext cx="3957840" cy="507348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  <p:txBody>
            <a:bodyPr lIns="61560" tIns="2091240" rIns="61560" bIns="1076400" numCol="1" spcCol="1440" anchor="t" anchorCtr="1">
              <a:noAutofit/>
            </a:bodyPr>
            <a:lstStyle/>
            <a:p>
              <a:pPr algn="ctr" defTabSz="1066680">
                <a:lnSpc>
                  <a:spcPct val="150000"/>
                </a:lnSpc>
                <a:spcAft>
                  <a:spcPts val="839"/>
                </a:spcAft>
                <a:tabLst>
                  <a:tab pos="0" algn="l"/>
                </a:tabLst>
              </a:pPr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1066680">
                <a:lnSpc>
                  <a:spcPct val="100000"/>
                </a:lnSpc>
                <a:spcAft>
                  <a:spcPts val="839"/>
                </a:spcAft>
                <a:tabLst>
                  <a:tab pos="0" algn="l"/>
                </a:tabLst>
              </a:pPr>
              <a:r>
                <a:rPr lang="en-GB" sz="24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Die wichtigsten Features:</a:t>
              </a:r>
              <a:endPara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algn="ctr" defTabSz="800280">
                <a:lnSpc>
                  <a:spcPct val="90000"/>
                </a:lnSpc>
                <a:spcAft>
                  <a:spcPts val="269"/>
                </a:spcAft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171360" lvl="1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pos="0" algn="l"/>
                </a:tabLst>
              </a:pPr>
              <a:r>
                <a:rPr lang="en-GB" sz="18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Quizze</a:t>
              </a: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171360" lvl="1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pos="0" algn="l"/>
                </a:tabLst>
              </a:pPr>
              <a:r>
                <a:rPr lang="en-GB" sz="18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Lernstatistik</a:t>
              </a: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marL="171360" lvl="1" indent="-171360" algn="ctr" defTabSz="800280">
                <a:lnSpc>
                  <a:spcPct val="90000"/>
                </a:lnSpc>
                <a:spcAft>
                  <a:spcPts val="269"/>
                </a:spcAft>
                <a:buClr>
                  <a:srgbClr val="EC6608"/>
                </a:buClr>
                <a:buFont typeface="Symbol" charset="2"/>
                <a:buChar char=""/>
                <a:tabLst>
                  <a:tab pos="0" algn="l"/>
                </a:tabLst>
              </a:pPr>
              <a:r>
                <a:rPr lang="en-GB" sz="1800" b="0" u="none" strike="noStrike">
                  <a:solidFill>
                    <a:schemeClr val="dk2"/>
                  </a:solidFill>
                  <a:effectLst/>
                  <a:uFillTx/>
                  <a:latin typeface="Open Sans"/>
                </a:rPr>
                <a:t>Leaderboard </a:t>
              </a: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" name="Ellipse 146"/>
            <p:cNvSpPr/>
            <p:nvPr/>
          </p:nvSpPr>
          <p:spPr>
            <a:xfrm>
              <a:off x="9235440" y="1368720"/>
              <a:ext cx="1797480" cy="1689120"/>
            </a:xfrm>
            <a:prstGeom prst="ellipse">
              <a:avLst/>
            </a:prstGeom>
            <a:solidFill>
              <a:schemeClr val="dk2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1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" name="Pfeil: nach oben gekrümmt 147"/>
            <p:cNvSpPr/>
            <p:nvPr/>
          </p:nvSpPr>
          <p:spPr>
            <a:xfrm>
              <a:off x="484920" y="5464440"/>
              <a:ext cx="11145960" cy="18000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noFill/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9" name="PlaceHolder 2"/>
          <p:cNvSpPr/>
          <p:nvPr/>
        </p:nvSpPr>
        <p:spPr>
          <a:xfrm>
            <a:off x="374040" y="252360"/>
            <a:ext cx="11114640" cy="89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3600" b="0" u="none" strike="noStrike">
                <a:solidFill>
                  <a:srgbClr val="EA7500"/>
                </a:solidFill>
                <a:effectLst/>
                <a:uFillTx/>
                <a:latin typeface="Open Sans SemiBold"/>
              </a:rPr>
              <a:t>Unser</a:t>
            </a:r>
            <a:r>
              <a:rPr lang="de-DE" sz="3000" b="0" u="none" strike="noStrike">
                <a:solidFill>
                  <a:srgbClr val="EA7500"/>
                </a:solidFill>
                <a:effectLst/>
                <a:uFillTx/>
                <a:latin typeface="Open Sans SemiBold"/>
              </a:rPr>
              <a:t> </a:t>
            </a:r>
            <a:r>
              <a:rPr lang="de-DE" sz="3600" b="0" u="none" strike="noStrike">
                <a:solidFill>
                  <a:srgbClr val="EA7500"/>
                </a:solidFill>
                <a:effectLst/>
                <a:uFillTx/>
                <a:latin typeface="Open Sans SemiBold"/>
              </a:rPr>
              <a:t>Produktkonzept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0" name="Grafik 8"/>
          <p:cNvPicPr/>
          <p:nvPr/>
        </p:nvPicPr>
        <p:blipFill>
          <a:blip r:embed="rId4"/>
          <a:stretch/>
        </p:blipFill>
        <p:spPr>
          <a:xfrm>
            <a:off x="4969380" y="1238549"/>
            <a:ext cx="2253240" cy="2014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Grafik 11"/>
          <p:cNvPicPr/>
          <p:nvPr/>
        </p:nvPicPr>
        <p:blipFill>
          <a:blip r:embed="rId5"/>
          <a:stretch/>
        </p:blipFill>
        <p:spPr>
          <a:xfrm>
            <a:off x="8388483" y="1177525"/>
            <a:ext cx="3327480" cy="2125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38200" y="376200"/>
            <a:ext cx="11114640" cy="8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4400" b="0" u="none" strike="noStrike">
                <a:solidFill>
                  <a:srgbClr val="EA7500"/>
                </a:solidFill>
                <a:effectLst/>
                <a:uFillTx/>
                <a:latin typeface="Open Sans SemiBold"/>
              </a:rPr>
              <a:t>Unsere Architektur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30720" y="4278600"/>
            <a:ext cx="5541480" cy="23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400" b="0" u="none" strike="noStrike">
                <a:solidFill>
                  <a:schemeClr val="lt1">
                    <a:lumMod val="50000"/>
                  </a:schemeClr>
                </a:solidFill>
                <a:effectLst/>
                <a:uFillTx/>
                <a:latin typeface="Open Sans"/>
              </a:rPr>
              <a:t>C4-Modell Level 2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ftr" idx="42"/>
          </p:nvPr>
        </p:nvSpPr>
        <p:spPr>
          <a:xfrm>
            <a:off x="2520000" y="6539760"/>
            <a:ext cx="8244000" cy="17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  <a:def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defRPr>
            </a:lvl1pPr>
          </a:lstStyle>
          <a:p>
            <a:pPr indent="0" defTabSz="914400">
              <a:lnSpc>
                <a:spcPct val="110000"/>
              </a:lnSpc>
              <a:spcAft>
                <a:spcPts val="1001"/>
              </a:spcAft>
              <a:buNone/>
              <a:tabLst>
                <a:tab pos="0" algn="l"/>
              </a:tabLst>
            </a:pPr>
            <a:r>
              <a:rPr lang="de-DE" sz="10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Präsentation vom Prototypen StudIQ / Fakultät Informatik/Mathematik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5" name="Textfeld 1"/>
          <p:cNvSpPr/>
          <p:nvPr/>
        </p:nvSpPr>
        <p:spPr>
          <a:xfrm flipH="1">
            <a:off x="3797280" y="2823120"/>
            <a:ext cx="541116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C4 Modell einfügen!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Grafik 155"/>
          <p:cNvPicPr/>
          <p:nvPr/>
        </p:nvPicPr>
        <p:blipFill>
          <a:blip r:embed="rId3"/>
          <a:stretch/>
        </p:blipFill>
        <p:spPr>
          <a:xfrm>
            <a:off x="502200" y="1371600"/>
            <a:ext cx="10242000" cy="290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Grafik 2"/>
          <p:cNvPicPr/>
          <p:nvPr/>
        </p:nvPicPr>
        <p:blipFill>
          <a:blip r:embed="rId4"/>
          <a:stretch/>
        </p:blipFill>
        <p:spPr>
          <a:xfrm rot="27600">
            <a:off x="8703000" y="3445200"/>
            <a:ext cx="4111200" cy="411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Textfeld 157"/>
          <p:cNvSpPr txBox="1"/>
          <p:nvPr/>
        </p:nvSpPr>
        <p:spPr>
          <a:xfrm>
            <a:off x="457200" y="6400800"/>
            <a:ext cx="9372600" cy="45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184DFC1-BE5C-4B69-BFC2-41AED4953460}" type="slidenum">
              <a:t>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fld id="{CC8B544C-62E9-42AB-A67A-FBD8EB97F7DB}" type="datetime1">
              <a:rPr lang="en-US"/>
              <a:t>1/26/2026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38200" y="2544840"/>
            <a:ext cx="5375880" cy="57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3600" b="0" u="none" strike="noStrike">
                <a:solidFill>
                  <a:schemeClr val="dk1"/>
                </a:solidFill>
                <a:effectLst/>
                <a:uFillTx/>
                <a:latin typeface="Open Sans SemiBold"/>
              </a:rPr>
              <a:t>Vielen Dank für die Aufmerksamkeit!</a:t>
            </a:r>
            <a:endParaRPr lang="de-DE" sz="36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38200" y="3905280"/>
            <a:ext cx="5375880" cy="2311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10000"/>
              </a:lnSpc>
              <a:buNone/>
              <a:tabLst>
                <a:tab pos="0" algn="l"/>
              </a:tabLst>
            </a:pPr>
            <a:endParaRPr lang="de-DE" sz="16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indent="0" defTabSz="914400">
              <a:lnSpc>
                <a:spcPct val="110000"/>
              </a:lnSpc>
              <a:buNone/>
              <a:tabLst>
                <a:tab pos="0" algn="l"/>
              </a:tabLst>
            </a:pPr>
            <a:endParaRPr lang="de-DE" sz="16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indent="0" defTabSz="914400">
              <a:lnSpc>
                <a:spcPct val="110000"/>
              </a:lnSpc>
              <a:buNone/>
              <a:tabLst>
                <a:tab pos="0" algn="l"/>
              </a:tabLst>
            </a:pPr>
            <a:r>
              <a:rPr lang="de-DE" sz="1600" b="1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H. Brudek, V. Karmanoczki, C. Langer, R. Mullagaliev, G.Richter, E. Wolf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  <a:p>
            <a:pPr indent="0" defTabSz="914400">
              <a:lnSpc>
                <a:spcPct val="110000"/>
              </a:lnSpc>
              <a:buNone/>
              <a:tabLst>
                <a:tab pos="0" algn="l"/>
              </a:tabLst>
            </a:pPr>
            <a:endParaRPr lang="de-DE" sz="1600" b="0" u="none" strike="noStrike">
              <a:solidFill>
                <a:schemeClr val="dk1"/>
              </a:solidFill>
              <a:effectLst/>
              <a:uFillTx/>
              <a:latin typeface="Open Sans"/>
            </a:endParaRPr>
          </a:p>
        </p:txBody>
      </p:sp>
      <p:pic>
        <p:nvPicPr>
          <p:cNvPr id="161" name="Grafik 189"/>
          <p:cNvPicPr/>
          <p:nvPr/>
        </p:nvPicPr>
        <p:blipFill>
          <a:blip r:embed="rId2"/>
          <a:stretch/>
        </p:blipFill>
        <p:spPr>
          <a:xfrm>
            <a:off x="457200" y="0"/>
            <a:ext cx="2513880" cy="251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" name="Grafik 1"/>
          <p:cNvPicPr/>
          <p:nvPr/>
        </p:nvPicPr>
        <p:blipFill>
          <a:blip r:embed="rId3"/>
          <a:stretch/>
        </p:blipFill>
        <p:spPr>
          <a:xfrm rot="27600">
            <a:off x="6844680" y="1616400"/>
            <a:ext cx="4111200" cy="41112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feld 2"/>
          <p:cNvSpPr/>
          <p:nvPr/>
        </p:nvSpPr>
        <p:spPr>
          <a:xfrm>
            <a:off x="761040" y="410760"/>
            <a:ext cx="292356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Quellen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Rechteck 3"/>
          <p:cNvSpPr/>
          <p:nvPr/>
        </p:nvSpPr>
        <p:spPr>
          <a:xfrm>
            <a:off x="684360" y="1618560"/>
            <a:ext cx="582984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chemeClr val="dk1"/>
                </a:solidFill>
                <a:effectLst/>
                <a:uFillTx/>
                <a:latin typeface="Open Sans"/>
              </a:rPr>
              <a:t>https://freemiumicons.com/icon/personalized-learning/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HTWD_20230322">
  <a:themeElements>
    <a:clrScheme name="HTWD">
      <a:dk1>
        <a:srgbClr val="000000"/>
      </a:dk1>
      <a:lt1>
        <a:srgbClr val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HTWD_PPT-Master_20230612_eingeb</Template>
  <TotalTime>0</TotalTime>
  <Words>343</Words>
  <Application>Microsoft Office PowerPoint</Application>
  <PresentationFormat>Breitbild</PresentationFormat>
  <Paragraphs>48</Paragraphs>
  <Slides>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19</vt:i4>
      </vt:variant>
      <vt:variant>
        <vt:lpstr>Folientitel</vt:lpstr>
      </vt:variant>
      <vt:variant>
        <vt:i4>6</vt:i4>
      </vt:variant>
    </vt:vector>
  </HeadingPairs>
  <TitlesOfParts>
    <vt:vector size="32" baseType="lpstr">
      <vt:lpstr>Arial</vt:lpstr>
      <vt:lpstr>DejaVu Sans</vt:lpstr>
      <vt:lpstr>Open Sans</vt:lpstr>
      <vt:lpstr>Open Sans SemiBold</vt:lpstr>
      <vt:lpstr>Symbol</vt:lpstr>
      <vt:lpstr>Times New Roman</vt:lpstr>
      <vt:lpstr>Wingdings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HTWD_20230322</vt:lpstr>
      <vt:lpstr>Dein smarter Lernbegleiter für die HTW</vt:lpstr>
      <vt:lpstr>PowerPoint-Präsentation</vt:lpstr>
      <vt:lpstr>PowerPoint-Präsentation</vt:lpstr>
      <vt:lpstr>Unsere Architektur</vt:lpstr>
      <vt:lpstr>Vielen Dank für die Aufmerksamkeit!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StudIQ –  Lernen an der HTW</dc:title>
  <dc:subject/>
  <dc:creator>C Lina</dc:creator>
  <dc:description/>
  <cp:lastModifiedBy>C Lina</cp:lastModifiedBy>
  <cp:revision>41</cp:revision>
  <dcterms:created xsi:type="dcterms:W3CDTF">2025-06-30T14:12:32Z</dcterms:created>
  <dcterms:modified xsi:type="dcterms:W3CDTF">2026-01-26T12:27:09Z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Breitbild</vt:lpwstr>
  </property>
  <property fmtid="{D5CDD505-2E9C-101B-9397-08002B2CF9AE}" pid="4" name="Slides">
    <vt:i4>7</vt:i4>
  </property>
</Properties>
</file>